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2AB96"/>
    <a:srgbClr val="EA8587"/>
    <a:srgbClr val="FF004C"/>
    <a:srgbClr val="E1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69F09-D064-4227-9D7A-232B690EF8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A509B-4B4A-45E7-93F0-6AEEC8A26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6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A509B-4B4A-45E7-93F0-6AEEC8A26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4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A509B-4B4A-45E7-93F0-6AEEC8A26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89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A509B-4B4A-45E7-93F0-6AEEC8A260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6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A509B-4B4A-45E7-93F0-6AEEC8A260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D42E-8EEE-389D-675F-8238CDA30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FC9B3-816E-8526-731A-75B2CFC4B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5A8C-1E06-D031-1957-3E5CFDE1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03FD8-6707-74AB-F106-20D06D69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54581-0F48-3CA0-8A9F-37192856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8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B407-C93D-B113-F1D1-2D4A6BBE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B72CB-435B-42D5-DDDE-7FE000ADE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E9C4B-CCC9-AF75-A72A-40911ACE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9CFFA-E0E5-21A8-5003-38CD9D14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031A-2541-1D42-DC6A-84781BCA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0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1AA175-49CD-70FE-E01E-BB60E80D8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4F2B2-5D21-B9BD-A4C3-72D521CBB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255BB-9A1B-A064-847F-85607B87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39E1B-FAC6-1B2F-6B9E-7F6BAA62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ECAB8-CC30-7A5C-ED58-19336F5E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1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8805-D871-571A-B3E4-89B48907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2AEB-2E0F-A347-858D-BF3C32479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342C8-1ED8-2B3C-2DFD-2F9CD060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E5ABC-1EFB-ACAB-A279-91A0A3F2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237F-1039-4CBC-6B48-D2A2731B2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9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8211-E5F8-B7E1-2F98-22CB34BD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0341-320F-E0FA-3E38-1AEF53723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C08D4-9A7E-542E-8956-66B70EE8A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36D5E-B2DD-038A-0C70-F70F61F8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5AB91-0EC7-DA6E-C22E-7634E998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7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EC12-2934-7AFE-0286-F9CC3CA3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B6D73-AC65-A764-38E7-EC9C1ED20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304C6-619D-5938-EE53-74BE376DA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CBF31-2634-3F43-7E64-512BF94F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91FE4-A89D-39B8-1E2D-229F9258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54904-315A-4BAF-6E1C-C2B25FA2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0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56D8-2CD7-F9B7-5731-9F9A9BC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54E-A6AA-7A99-A0C2-7FB569E9C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1EA51-99D7-3404-B761-988824D20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355E6-B872-6092-536D-8D8F91332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675C7-8579-DE2F-910E-D3A84E445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353C6-6A13-620A-EC33-C40FD48E9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073B9-9BBA-DDF2-8F87-2E0859CD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A6FB2-E5A0-B5A0-FE29-227F0A9D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7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8BF8-020D-4482-6EAB-F18F67D6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B3531-D390-83C4-737C-2E1B2C0D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B6720-F584-FBE9-36E1-316B08114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F9457-C6D3-9DFB-7D9A-C89A4601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14483-8502-4A1A-5B57-B1961C79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30678B-E5ED-5D5F-AF59-4153E70A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29088-2CA4-78AF-0975-C44A3598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9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2E17-28D0-33B9-7E84-B67FC1B6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AD7C-C180-C301-3591-0C18A7AD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5A935-2039-FBFE-A2BF-921E59B53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D7C1A-13DD-81B8-AC6B-FB340366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E7A8E-BD55-9F90-7E74-341C74F8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B081B-A2E0-219D-1F71-FFCF8B45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7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124E-6C41-CC4C-7F00-113256278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E08F98-4B2E-329B-EDD3-939F6E0A1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CB77B-D363-5442-9168-8861E48FD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19C51-CBB2-8E11-D337-A3102444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F45B7-EF80-EE09-EB9E-FE1AD3DC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AF62C-7C55-BF0C-C015-CFFF2297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2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B478E-6703-10C8-7071-36EB7C2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C351-8A0F-28DA-0B62-5A28BBDBA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1724E-A95C-ECB3-81E8-88CA92FF3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A76110-2AA5-4571-8B27-E120FEC269D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69D91-B5D9-E746-1B80-FC4B7AFC1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98D6-8A45-598A-5B20-D30C2BC33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FB1F2-A7CE-4D26-B336-C26AD557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8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Nashville | History, Population, Map, &amp; Points of Interest | Britannica">
            <a:extLst>
              <a:ext uri="{FF2B5EF4-FFF2-40B4-BE49-F238E27FC236}">
                <a16:creationId xmlns:a16="http://schemas.microsoft.com/office/drawing/2014/main" id="{955798AB-7744-5AD1-2551-05740DBCC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0" b="10928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88B8C-EC81-E1C0-662A-87C51780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965" y="3288890"/>
            <a:ext cx="7774069" cy="22333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Nashville Housing Data Insights and Predictive Analytics</a:t>
            </a:r>
            <a:b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b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Empowering Business Decisions with Data Science</a:t>
            </a:r>
            <a:b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b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25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731AC-7C03-8C87-9773-A5025BE9C88B}"/>
              </a:ext>
            </a:extLst>
          </p:cNvPr>
          <p:cNvSpPr txBox="1"/>
          <p:nvPr/>
        </p:nvSpPr>
        <p:spPr>
          <a:xfrm>
            <a:off x="2438399" y="5033520"/>
            <a:ext cx="7315199" cy="128051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Atajan Arashev </a:t>
            </a:r>
            <a:b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5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December 2024</a:t>
            </a:r>
            <a:endParaRPr lang="en-US" sz="2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44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2" descr="Dashboard 1">
            <a:extLst>
              <a:ext uri="{FF2B5EF4-FFF2-40B4-BE49-F238E27FC236}">
                <a16:creationId xmlns:a16="http://schemas.microsoft.com/office/drawing/2014/main" id="{313AF15B-32B3-7A66-634D-B6FD34E44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089"/>
            <a:ext cx="6009503" cy="4135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E234B9B-AD8E-7686-E89C-2BB04EA8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79" y="49327"/>
            <a:ext cx="6097978" cy="610529"/>
          </a:xfrm>
        </p:spPr>
        <p:txBody>
          <a:bodyPr>
            <a:noAutofit/>
          </a:bodyPr>
          <a:lstStyle/>
          <a:p>
            <a:r>
              <a:rPr lang="en-US" sz="1900" dirty="0">
                <a:ln w="0"/>
                <a:solidFill>
                  <a:srgbClr val="FF004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XGBoost Feature Importance and Prediction Explanation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0C8ED-3108-2A35-3C8F-7793C7B88A54}"/>
              </a:ext>
            </a:extLst>
          </p:cNvPr>
          <p:cNvSpPr txBox="1"/>
          <p:nvPr/>
        </p:nvSpPr>
        <p:spPr>
          <a:xfrm>
            <a:off x="193828" y="509457"/>
            <a:ext cx="42119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Key Metrics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Performance Overview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Mean Absolute Error (MAE)</a:t>
            </a:r>
            <a:r>
              <a:rPr lang="en-US" sz="1200" dirty="0"/>
              <a:t>: 17,257.64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Root Mean Squared Error (RMSE)</a:t>
            </a:r>
            <a:r>
              <a:rPr lang="en-US" sz="1200" dirty="0"/>
              <a:t>: 28,110.44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Mean Squared Error (MSE)</a:t>
            </a:r>
            <a:r>
              <a:rPr lang="en-US" sz="1200" dirty="0"/>
              <a:t>: 790,196,914.43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5EAE9FD-6C8D-EB8D-1ABE-69EC4CF1E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449" y="4452660"/>
            <a:ext cx="5306972" cy="229293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15557"/>
                </a:solidFill>
                <a:effectLst/>
                <a:latin typeface="Arial" panose="020B0604020202020204" pitchFamily="34" charset="0"/>
              </a:rPr>
              <a:t>Data points closely aligned with the diagonal represent accurate predictions.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15557"/>
                </a:solidFill>
                <a:effectLst/>
                <a:latin typeface="Arial" panose="020B0604020202020204" pitchFamily="34" charset="0"/>
              </a:rPr>
              <a:t>Points deviating indicate higher errors.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E15557"/>
                </a:solidFill>
              </a:rPr>
              <a:t>XGBoost's absolute error is concentrated around 359M, showing model performance trends.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Alignment of predicted sale prices with actual values demonstrates XGBoost's reliability.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Error distribution emphasizes areas for improvement in prediction consistency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dirty="0">
                <a:solidFill>
                  <a:srgbClr val="E15557"/>
                </a:solidFill>
              </a:rPr>
              <a:t>Charts are filtered to show predictions for properties built between 1901 and 2017</a:t>
            </a:r>
            <a:endParaRPr kumimoji="0" lang="en-US" altLang="en-US" sz="1300" b="1" i="0" u="sng" strike="noStrike" cap="none" normalizeH="0" baseline="0" dirty="0">
              <a:ln>
                <a:noFill/>
              </a:ln>
              <a:solidFill>
                <a:srgbClr val="E15557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CCC01E9A-F7AA-BA0A-06C1-B24296B6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9" y="1566605"/>
            <a:ext cx="5420172" cy="2642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690124-32C7-2CEC-24C4-D2329B9EBBF2}"/>
              </a:ext>
            </a:extLst>
          </p:cNvPr>
          <p:cNvSpPr txBox="1"/>
          <p:nvPr/>
        </p:nvSpPr>
        <p:spPr>
          <a:xfrm>
            <a:off x="236579" y="5122953"/>
            <a:ext cx="61217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SHAP Summary: Detailed feature impact across all records.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2871B-EE72-60FD-0B81-FBF4B9A940EB}"/>
              </a:ext>
            </a:extLst>
          </p:cNvPr>
          <p:cNvSpPr txBox="1"/>
          <p:nvPr/>
        </p:nvSpPr>
        <p:spPr>
          <a:xfrm>
            <a:off x="236579" y="5502992"/>
            <a:ext cx="63851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SHAP (SHapley Additive exPlanations)</a:t>
            </a:r>
            <a:r>
              <a:rPr lang="en-US" sz="1600" dirty="0"/>
              <a:t> provides a way to interpret the predictions: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Positive SHAP values push predictions higher.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Negative SHAP values reduce predictions.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5D65C2-26E3-9009-1D6D-928C740E00FC}"/>
              </a:ext>
            </a:extLst>
          </p:cNvPr>
          <p:cNvSpPr txBox="1"/>
          <p:nvPr/>
        </p:nvSpPr>
        <p:spPr>
          <a:xfrm>
            <a:off x="236579" y="4250471"/>
            <a:ext cx="6097978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/>
              <a:t>Purpose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These insights enable data-driven pricing strategies and identify key features influencing property value</a:t>
            </a:r>
          </a:p>
        </p:txBody>
      </p:sp>
    </p:spTree>
    <p:extLst>
      <p:ext uri="{BB962C8B-B14F-4D97-AF65-F5344CB8AC3E}">
        <p14:creationId xmlns:p14="http://schemas.microsoft.com/office/powerpoint/2010/main" val="167304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4662-34EF-12D7-1F3B-E8EBD0D7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79263"/>
            <a:ext cx="6578930" cy="5017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9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</a:rPr>
              <a:t>Artificial Neural Network (ANN) for Predictive Analytics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0A0FC20-8CEA-6335-E8D3-CA49F4E19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8553" y="6303731"/>
            <a:ext cx="4265911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Successfully trained on 51,076 records.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Predictions for 49,648 properties stored in MySQL.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88F76-5E96-B0F2-E06F-986396E1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53" y="150136"/>
            <a:ext cx="4583978" cy="6059859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A6C11100-A8BB-73F2-7FFE-7690BEB0B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53" y="681037"/>
            <a:ext cx="7172696" cy="59554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Integration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Combined data from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properties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valuation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features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, and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sales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tables using SQL.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Features selected: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total_value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building_value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land_value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bedrooms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full_bath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half_bath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age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valuation_to_sale_price_ratio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price_per_sqft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Data Preprocessing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Applied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StandardScaler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 for feature normalization to ensure consistent scale across variables.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Preprocessed data used as input to the neural network for optimized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Model Training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Input Layer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Maps the normalized input features.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Hidden Layers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3 dense layers with 128, 64, and 32 neurons, respectively.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Output Layer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Single neuron with a linear activation function for regression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Activation Functions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(Rectified Linear Unit) for hidden layers to introduce non-linearity.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Adam, a popular optimizer for efficient gradient-based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Loss Function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Mean Squared Error (MSE), minimizing the squared differences between predicted and actual prices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Metrics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: Mean Absolute Error (MAE) used to evaluate performance during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Model Training Results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Epochs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: 50 training cycles were performed.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Loss values steadily decreased, indicating improved fit.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Achieved Mean Absolute Error (MAE):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74,416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Mean Squared Error (MSE):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26.6B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Root Mean Squared Error (RMSE):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162,996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Prediction Integration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Predictions generated for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51,076 records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Updated MySQL database with predictions in a dedicated table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predictions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24D03C-9D5A-0B82-D14A-20EC69E5FB07}"/>
              </a:ext>
            </a:extLst>
          </p:cNvPr>
          <p:cNvCxnSpPr>
            <a:cxnSpLocks/>
          </p:cNvCxnSpPr>
          <p:nvPr/>
        </p:nvCxnSpPr>
        <p:spPr>
          <a:xfrm>
            <a:off x="6911439" y="401023"/>
            <a:ext cx="712519" cy="2514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D09E382-8610-B080-545F-C0BA5357887B}"/>
              </a:ext>
            </a:extLst>
          </p:cNvPr>
          <p:cNvSpPr/>
          <p:nvPr/>
        </p:nvSpPr>
        <p:spPr>
          <a:xfrm>
            <a:off x="7450569" y="3009690"/>
            <a:ext cx="4583978" cy="18116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2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6DFA-759D-5BC4-4EC7-1B4E251CC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33" y="258013"/>
            <a:ext cx="3377542" cy="59686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900" dirty="0"/>
              <a:t>Performance Insights: ANN Model Prediction Analysis</a:t>
            </a:r>
          </a:p>
        </p:txBody>
      </p:sp>
      <p:pic>
        <p:nvPicPr>
          <p:cNvPr id="4" name="slide2" descr="Dashboard 1">
            <a:extLst>
              <a:ext uri="{FF2B5EF4-FFF2-40B4-BE49-F238E27FC236}">
                <a16:creationId xmlns:a16="http://schemas.microsoft.com/office/drawing/2014/main" id="{17D2DF69-6461-013E-4CB2-76777EF44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62" y="183596"/>
            <a:ext cx="5462505" cy="487013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596A2-83EE-A19F-1AAA-A58DA27AD041}"/>
              </a:ext>
            </a:extLst>
          </p:cNvPr>
          <p:cNvSpPr txBox="1"/>
          <p:nvPr/>
        </p:nvSpPr>
        <p:spPr>
          <a:xfrm>
            <a:off x="2273406" y="866857"/>
            <a:ext cx="3124337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/>
              <a:t>Key Metrics: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Mean Absolute Error (MAE):</a:t>
            </a:r>
            <a:r>
              <a:rPr lang="en-US" sz="1100" dirty="0"/>
              <a:t> 74,415.87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Root Mean Squared Error (RMSE):</a:t>
            </a:r>
            <a:r>
              <a:rPr lang="en-US" sz="1100" dirty="0"/>
              <a:t> 162,996.10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Mean Squared Error (MSE):</a:t>
            </a:r>
            <a:r>
              <a:rPr lang="en-US" sz="1100" dirty="0"/>
              <a:t> 26,567,729,903.46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9F103D3-CA8F-6EF0-6B4F-C3F107244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5" y="1748800"/>
            <a:ext cx="5827864" cy="229293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Residuals Distribution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Visualizes the difference between actual and predicted sale prices. Residuals closer to zero indicate better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Majority of residuals cluster around zero, reflecting strong model performance.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symmetrical distribution shows minimal prediction bias.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Outliers highlight properties where the model struggled, suggesting areas for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Impact: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Identifies high-performing predictions and outliers, helping refine strategies for pricing and 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208C005-3D23-579A-6D96-C0CDEC427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333"/>
            <a:ext cx="184731" cy="26161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10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32B9838-C78A-873C-7683-09681C59B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65" y="4227969"/>
            <a:ext cx="5867847" cy="229293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Actual vs. Predicted Sale Prices Scatter Plot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Compares predicted sale prices with actual values to evaluate accuracy visually.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points aligned along the diagonal indicate precise predictions.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Deviations highlight cases with lower prediction accuracy, especially for higher-priced properties.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alignment for mid-range prices shows the ANN model performs reliably within this range.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Impact: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Builds trust in the ANN model for mid-range pricing predictions and emphasizes outliers for potential review.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613E419-F10D-F9CF-5D87-9F1FC69D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81" y="4982845"/>
            <a:ext cx="2877933" cy="1806997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ED4DCB52-88FB-F209-DA00-31F3E12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14" y="5053733"/>
            <a:ext cx="3042503" cy="1738504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rtificial Neural Network (ANN) with ...">
            <a:extLst>
              <a:ext uri="{FF2B5EF4-FFF2-40B4-BE49-F238E27FC236}">
                <a16:creationId xmlns:a16="http://schemas.microsoft.com/office/drawing/2014/main" id="{68290CF9-4169-6779-3918-7294477E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1" y="909474"/>
            <a:ext cx="1370937" cy="784724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11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D35ABFEA-35AB-BA22-4D63-F2ECC6F6E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18" y="141972"/>
            <a:ext cx="5823582" cy="384721"/>
          </a:xfrm>
          <a:prstGeom prst="rect">
            <a:avLst/>
          </a:prstGeom>
          <a:ln>
            <a:solidFill>
              <a:srgbClr val="EA858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Comparative Analysis: ANN vs. XGBoost Models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734B89-8566-9DB0-FC61-26F2749FE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333"/>
            <a:ext cx="184731" cy="26161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10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CFEFBB9-E2D3-DFA4-B194-9B807713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3304378"/>
            <a:ext cx="694046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B8EB50-9652-FD58-8C72-BA2828F46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51915"/>
              </p:ext>
            </p:extLst>
          </p:nvPr>
        </p:nvGraphicFramePr>
        <p:xfrm>
          <a:off x="173181" y="4237636"/>
          <a:ext cx="6705270" cy="9144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235090">
                  <a:extLst>
                    <a:ext uri="{9D8B030D-6E8A-4147-A177-3AD203B41FA5}">
                      <a16:colId xmlns:a16="http://schemas.microsoft.com/office/drawing/2014/main" val="505760927"/>
                    </a:ext>
                  </a:extLst>
                </a:gridCol>
                <a:gridCol w="2235090">
                  <a:extLst>
                    <a:ext uri="{9D8B030D-6E8A-4147-A177-3AD203B41FA5}">
                      <a16:colId xmlns:a16="http://schemas.microsoft.com/office/drawing/2014/main" val="3197394019"/>
                    </a:ext>
                  </a:extLst>
                </a:gridCol>
                <a:gridCol w="2235090">
                  <a:extLst>
                    <a:ext uri="{9D8B030D-6E8A-4147-A177-3AD203B41FA5}">
                      <a16:colId xmlns:a16="http://schemas.microsoft.com/office/drawing/2014/main" val="13830805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ANN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128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/>
                        <a:t>Mean Absolute Error (MAE)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17,257.64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74,415.87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27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Mean Squared Error (MSE)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790,196,914.43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26,567,729,903.46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140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Root Mean Squared Error (RMSE)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28,110.44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162,996.10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786466"/>
                  </a:ext>
                </a:extLst>
              </a:tr>
            </a:tbl>
          </a:graphicData>
        </a:graphic>
      </p:graphicFrame>
      <p:sp>
        <p:nvSpPr>
          <p:cNvPr id="11" name="Rectangle 7">
            <a:extLst>
              <a:ext uri="{FF2B5EF4-FFF2-40B4-BE49-F238E27FC236}">
                <a16:creationId xmlns:a16="http://schemas.microsoft.com/office/drawing/2014/main" id="{89CB7DE9-5DD5-80FF-1EC4-9E82D8AA1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81" y="775398"/>
            <a:ext cx="617879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evaluate and compare the predictive performance of XGBoost and ANN models on the Nashville housing dataset, focusing on metrics, visualizations, and business implications.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85BD349B-92DA-154D-6709-41C588A3C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65" y="3304378"/>
            <a:ext cx="694046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Metrics: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Lower MAE and RMSE values indicate higher accuracy in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Relatively higher error metrics suggest challenges in capturing complex relationships compared to XGBoost.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DFD64F7-96B8-DA8F-7A67-9DA36D234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65" y="1308794"/>
            <a:ext cx="678608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 Insights: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Residual Distribution: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Residuals are tightly clustered around zero, indicating minimal bias and consistent accuracy.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Wider residual spread suggests larger prediction deviations, particularly for higher-priced properties.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Actual vs. Predicted Prices: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Strong alignment along the diagonal demonstrates precise predictions across price ranges.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Visible deviations for higher-priced properties indicate areas where the model struggled.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Distribution: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Concentration of errors near lower ranges reflects consistent reliability.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Error spread indicates less precision, with higher discrepancies in predicted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582B1D19-8C3C-09EB-7E37-D4BF95D81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81" y="5176851"/>
            <a:ext cx="7345281" cy="14465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Implications: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Ideal for applications requiring high accuracy, such as pricing strategies and investment recommendations.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Reliable for properties with mid-to-high price ranges due to low prediction error.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Suitable for broader market trend analysis where exact pricing precision is less critical.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Highlights areas for improvement in feature engineering or model tuning.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slide2" descr="Dashboard 1">
            <a:extLst>
              <a:ext uri="{FF2B5EF4-FFF2-40B4-BE49-F238E27FC236}">
                <a16:creationId xmlns:a16="http://schemas.microsoft.com/office/drawing/2014/main" id="{4064F4A0-3194-CD62-2BDD-1C214AEC1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266" y="334331"/>
            <a:ext cx="5036331" cy="48007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FC27-5EBD-23B3-ECA8-CDCAE92C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35798"/>
            <a:ext cx="5937662" cy="739280"/>
          </a:xfrm>
        </p:spPr>
        <p:txBody>
          <a:bodyPr>
            <a:normAutofit/>
          </a:bodyPr>
          <a:lstStyle/>
          <a:p>
            <a:r>
              <a:rPr 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Automated Prediction Pipeline and Database Integration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38EC9BC-3DC7-A93C-B092-92C0BBCAA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17" y="875078"/>
            <a:ext cx="6175169" cy="409342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Pipeline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Integration: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SQL queries retrieve property, valuation, feature, and sales data.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Selected features such as total_value, building_value, price_per_sqft, and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year_built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are preprocessed.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 Training: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XGBoost Model: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Trained with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XGBRegressor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focused on fast predictions with fine-tuned hyperparameters.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ANN Model: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Multi-layered architecture (3 hidden layers) trained for accurate regression.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Prediction Generation: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Both models generate predictions for all properties.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Predictions are stored in two separate MySQL tables: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XGpredictions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XGBoost predictions.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predictions: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ANN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Automated Updates: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SQL ON DUPLICATE KEY UPDATE ensures real-time updates for both tables.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Newly added property records are automatically included in the pipeline and updated in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57B543EF-DAD3-51F2-D4BB-F0BD112A8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3" y="5242280"/>
            <a:ext cx="4964503" cy="127727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Impact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Efficiency: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Automates prediction generation and database updates without manual intervention.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Integrates new property records dynamically, ensuring predictive models remain up-to-date.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Support: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stakeholders to access real-time predictions for informed decision-making.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74A9CE-391F-2D5D-9214-3D9F9B95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755" y="989375"/>
            <a:ext cx="5501450" cy="553017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03F7D9-6B0D-D942-7EDA-DBD713DCBA6E}"/>
              </a:ext>
            </a:extLst>
          </p:cNvPr>
          <p:cNvSpPr txBox="1"/>
          <p:nvPr/>
        </p:nvSpPr>
        <p:spPr>
          <a:xfrm>
            <a:off x="6496758" y="528585"/>
            <a:ext cx="148738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1B786-FC83-6711-E295-55EEE917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56" y="4915335"/>
            <a:ext cx="1135483" cy="191647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49150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Nashville, United States - Sister Cities of Nashville">
            <a:extLst>
              <a:ext uri="{FF2B5EF4-FFF2-40B4-BE49-F238E27FC236}">
                <a16:creationId xmlns:a16="http://schemas.microsoft.com/office/drawing/2014/main" id="{9DF8B91F-23C1-71B4-2FBC-6FE534356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82"/>
            <a:ext cx="12192000" cy="683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F31E4AA-F58C-FA35-049A-B399DDAF8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61" y="272778"/>
            <a:ext cx="8106706" cy="384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Conclusion: Insights and Impact of the Nashville Real Estate Project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86B2DBA-BFB3-749F-B463-C27AFB932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333"/>
            <a:ext cx="184731" cy="26161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10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CADF5C7-CEFC-B6F4-1110-2919BDD95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61" y="659172"/>
            <a:ext cx="11590317" cy="160043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Project Summary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Successfully developed an end-to-end pipeline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 estate price prediction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starting with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 creation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CSV data imports via Python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Designed and implemented automated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engineering workflows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preprocess and manage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models for predictive analysis, achieving robust performance and actionable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11DFAF3-CB8A-6308-AB57-26658251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7408"/>
            <a:ext cx="184731" cy="26161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10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B508DC-35DB-6196-C377-B89C335F9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61" y="2367332"/>
            <a:ext cx="11457560" cy="2677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Achievements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 Creation &amp; Management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Imported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CSV files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into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structured MySQL database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using Python scripts, ensuring clean and organized data storage.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Enabled seamless data integration from multiple sources (properties, valuation, features, sales).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Performance Excellence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Delivered high accuracy with MAE: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17,257.64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RMSE: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28,110.44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Showcased scalability with MAE: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74,415.87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RMSE: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162,996.10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 Importance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Identified influential factors like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value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price per square foot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valuation-to-sale price ratio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SHAP analysis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Automation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Designed a scalable pipeline to process, predict, and store results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ensuring predictions are always current.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17F8876-0B3B-054D-8A99-553265663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80483"/>
            <a:ext cx="184731" cy="26161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10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956AD05-DF0E-E0B0-447F-9494E9D47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65" y="4960588"/>
            <a:ext cx="5674501" cy="160043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Business Impact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Enhanced Decision-Making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Provided stakeholders with reliable price predictions and insights for market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Automation &amp; Scalability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Enabled the system to adapt to new data entries seamlessly, supporting continuous model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Highlighted areas for refining pricing strategies and improving property evaluations.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06F2F53-3161-EEBA-9BDC-D57EFD4B2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53558"/>
            <a:ext cx="184731" cy="26161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10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17C58B0-C32D-8CC5-48B9-1E11B6678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574" y="4960588"/>
            <a:ext cx="6272369" cy="160043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Future Opportunities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 Expansion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Incorporate additional models like ensemble learning or time-series forecasting.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Advanced Insights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Extend SHAP analysis to identify granular impacts of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Real-Time Dashboards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Integrate with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Tableau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live visualizations and deeper business intelligence.</a:t>
            </a:r>
          </a:p>
        </p:txBody>
      </p:sp>
    </p:spTree>
    <p:extLst>
      <p:ext uri="{BB962C8B-B14F-4D97-AF65-F5344CB8AC3E}">
        <p14:creationId xmlns:p14="http://schemas.microsoft.com/office/powerpoint/2010/main" val="150889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Downtown Neighborhoods | Downtown Nashville">
            <a:extLst>
              <a:ext uri="{FF2B5EF4-FFF2-40B4-BE49-F238E27FC236}">
                <a16:creationId xmlns:a16="http://schemas.microsoft.com/office/drawing/2014/main" id="{877C5A7D-5823-5FCE-3C2F-792BA756F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A76F3-E269-B65C-F794-0FAC21A06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4" y="103114"/>
            <a:ext cx="3935680" cy="1033153"/>
          </a:xfr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Presentation Overview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8E0914CD-915A-41A0-5E1A-6A7A9C9D6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36" y="1505599"/>
            <a:ext cx="5635517" cy="470898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Project Objectives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Metrics and Data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 Design and Architecture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 Tables and Relationships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Entity-Relationship Diagram (ERD)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Business Rules and Data Normalization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Analysis Framework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Analytical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Automated Data Retrieval Processes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SQL Functions and Procedures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Predictive Analytics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XGBoost: Training, Metrics, and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Artificial Neural Networks (ANN): Training, Metrics, and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Comparative Analysis: XGBoost vs. ANN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11D3F36-8447-8032-7FCD-9F44D667B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494" y="2610683"/>
            <a:ext cx="4886274" cy="424731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 Interpretability and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SHAP Analysis for Feature Importance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Residual and Error Distribution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Integration and Visualization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Automated Prediction Pipeline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Tableau Dashboards for Real-Time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Business Impact and Decision-Making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Enhanced Pricing and Investment Strategies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Achievements and Stakeholder Benefits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Conclusion</a:t>
            </a:r>
            <a:endParaRPr kumimoji="0" lang="en-US" altLang="en-US" sz="1500" b="0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Summary of Results and Impacts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Future Opportunities for Model and System Expansion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626CC9-5696-C6C4-2B4E-E131D9D06094}"/>
              </a:ext>
            </a:extLst>
          </p:cNvPr>
          <p:cNvSpPr txBox="1"/>
          <p:nvPr/>
        </p:nvSpPr>
        <p:spPr>
          <a:xfrm>
            <a:off x="521327" y="1320933"/>
            <a:ext cx="3992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E97132"/>
                </a:solidFill>
                <a:latin typeface="Bodoni MT" panose="02070603080606020203" pitchFamily="18" charset="0"/>
              </a:rPr>
              <a:t>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2A6C2-8571-B607-9F4B-FD1DC2828398}"/>
              </a:ext>
            </a:extLst>
          </p:cNvPr>
          <p:cNvSpPr txBox="1"/>
          <p:nvPr/>
        </p:nvSpPr>
        <p:spPr>
          <a:xfrm>
            <a:off x="6755657" y="2426017"/>
            <a:ext cx="3992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E97132"/>
                </a:solidFill>
                <a:latin typeface="Bodoni MT" panose="02070603080606020203" pitchFamily="18" charset="0"/>
              </a:rPr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81994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Nashville Map, Tennessee - GIS Geography">
            <a:extLst>
              <a:ext uri="{FF2B5EF4-FFF2-40B4-BE49-F238E27FC236}">
                <a16:creationId xmlns:a16="http://schemas.microsoft.com/office/drawing/2014/main" id="{695F06FE-C606-49D7-F612-C054C872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0"/>
            <a:ext cx="11518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40DF84D-0E8A-9481-24D6-495D5F61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95" y="214149"/>
            <a:ext cx="6350947" cy="71901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Objectives for the Project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EEE093-A31F-A86F-AAAF-D7E3D59383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6550" y="1058147"/>
            <a:ext cx="11518900" cy="5657619"/>
          </a:xfrm>
          <a:prstGeom prst="rect">
            <a:avLst/>
          </a:prstGeom>
          <a:solidFill>
            <a:schemeClr val="tx2">
              <a:lumMod val="90000"/>
              <a:lumOff val="1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sz="2000" b="1" u="sng" dirty="0"/>
              <a:t>Project Objectives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Automate Data Management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Streamline property data management and analysis through a well-structured database design.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Generate Actionable Insights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Create views, stored procedures, and functions to uncover valuable business insights such as ROI, tax calculations, and sales trends.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Predict Property Trends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Use machine learning models (ANN and XGBoost) to forecast property sale prices and identify undervalued properties.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Support Decision-Making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Equip property managers, investors, and stakeholders with tools to make data-driven decisions on valuation, investment, and portfolio management.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Enhance Reporting and Visualization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Integrate database outputs with Tableau to produce interactive dashboards for easy interpretation of property trends and market dynamics.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Scalability and Flexibility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Ensure the database can be scaled to include additional cities, property types, and advanced analytics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218964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41CA17B-A140-A784-03FC-D03ED8430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624" y="6050563"/>
            <a:ext cx="2803973" cy="60016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Total Sales Value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$6,521,188,097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Average Sale 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$274,912.02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BCDBD-3E8D-10E6-89A8-8FE64C21D1FC}"/>
              </a:ext>
            </a:extLst>
          </p:cNvPr>
          <p:cNvSpPr txBox="1"/>
          <p:nvPr/>
        </p:nvSpPr>
        <p:spPr>
          <a:xfrm>
            <a:off x="269576" y="138023"/>
            <a:ext cx="401775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Database 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3792C-7444-D621-E513-F2BFDCDB50C7}"/>
              </a:ext>
            </a:extLst>
          </p:cNvPr>
          <p:cNvSpPr/>
          <p:nvPr/>
        </p:nvSpPr>
        <p:spPr>
          <a:xfrm>
            <a:off x="10515594" y="507355"/>
            <a:ext cx="1406829" cy="234798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282BD-25CC-2B7F-C06D-54FFBC6F98A0}"/>
              </a:ext>
            </a:extLst>
          </p:cNvPr>
          <p:cNvSpPr txBox="1"/>
          <p:nvPr/>
        </p:nvSpPr>
        <p:spPr>
          <a:xfrm>
            <a:off x="74403" y="705177"/>
            <a:ext cx="4408098" cy="58939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Tables and Descriptions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Stores property details (parcel ID, address, city, land use).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Valuation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Tracks land, building, and total valuations with sale price ratios.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Sales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Contains sales data (price, date, price per </a:t>
            </a:r>
            <a:r>
              <a:rPr lang="en-US" sz="1300" dirty="0" err="1">
                <a:latin typeface="Aharoni" panose="02010803020104030203" pitchFamily="2" charset="-79"/>
                <a:cs typeface="Aharoni" panose="02010803020104030203" pitchFamily="2" charset="-79"/>
              </a:rPr>
              <a:t>sqft</a:t>
            </a:r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, vacancy status).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Features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Provides property metadata (area, year built, grade, rooms).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Owners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Details about property owners (ID, name).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Ownership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Links properties to their owners.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Predictions (ANN)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Stores sale price predictions and actual prices (ANN).</a:t>
            </a:r>
          </a:p>
          <a:p>
            <a:r>
              <a:rPr lang="en-US" sz="13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XGPredictions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Contains sale price predictions and actual prices (XGBoost).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Cities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Lists city identifiers and names.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Land Use Mapping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Maps land-use codes to descriptions.</a:t>
            </a:r>
          </a:p>
          <a:p>
            <a:r>
              <a:rPr lang="en-US" sz="1300" b="1" dirty="0">
                <a:latin typeface="Aharoni" panose="02010803020104030203" pitchFamily="2" charset="-79"/>
                <a:cs typeface="Aharoni" panose="02010803020104030203" pitchFamily="2" charset="-79"/>
              </a:rPr>
              <a:t>Acreage Ranges</a:t>
            </a:r>
            <a:endParaRPr lang="en-US" sz="13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1300" dirty="0">
                <a:latin typeface="Aharoni" panose="02010803020104030203" pitchFamily="2" charset="-79"/>
                <a:cs typeface="Aharoni" panose="02010803020104030203" pitchFamily="2" charset="-79"/>
              </a:rPr>
              <a:t>Categorizes acreage with range descriptions.</a:t>
            </a:r>
          </a:p>
        </p:txBody>
      </p:sp>
      <p:pic>
        <p:nvPicPr>
          <p:cNvPr id="2" name="slide2" descr="Dashboard 2">
            <a:extLst>
              <a:ext uri="{FF2B5EF4-FFF2-40B4-BE49-F238E27FC236}">
                <a16:creationId xmlns:a16="http://schemas.microsoft.com/office/drawing/2014/main" id="{FF3E28DA-1DE6-9A09-63E2-B88642E66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8" y="138024"/>
            <a:ext cx="7478328" cy="579466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ADB12C-E235-8B85-351F-D78ACDEDC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89679"/>
              </p:ext>
            </p:extLst>
          </p:nvPr>
        </p:nvGraphicFramePr>
        <p:xfrm>
          <a:off x="10515594" y="507353"/>
          <a:ext cx="1406828" cy="250327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406828">
                  <a:extLst>
                    <a:ext uri="{9D8B030D-6E8A-4147-A177-3AD203B41FA5}">
                      <a16:colId xmlns:a16="http://schemas.microsoft.com/office/drawing/2014/main" val="2721615823"/>
                    </a:ext>
                  </a:extLst>
                </a:gridCol>
              </a:tblGrid>
              <a:tr h="250327">
                <a:tc>
                  <a:txBody>
                    <a:bodyPr/>
                    <a:lstStyle/>
                    <a:p>
                      <a:r>
                        <a:rPr lang="en-US" sz="900"/>
                        <a:t>NASHVILLE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642856"/>
                  </a:ext>
                </a:extLst>
              </a:tr>
              <a:tr h="250327">
                <a:tc>
                  <a:txBody>
                    <a:bodyPr/>
                    <a:lstStyle/>
                    <a:p>
                      <a:r>
                        <a:rPr lang="en-US" sz="900"/>
                        <a:t>ANTIOCH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77299"/>
                  </a:ext>
                </a:extLst>
              </a:tr>
              <a:tr h="250327">
                <a:tc>
                  <a:txBody>
                    <a:bodyPr/>
                    <a:lstStyle/>
                    <a:p>
                      <a:r>
                        <a:rPr lang="en-US" sz="900" dirty="0"/>
                        <a:t>BRENTWOOD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858998"/>
                  </a:ext>
                </a:extLst>
              </a:tr>
              <a:tr h="250327">
                <a:tc>
                  <a:txBody>
                    <a:bodyPr/>
                    <a:lstStyle/>
                    <a:p>
                      <a:r>
                        <a:rPr lang="en-US" sz="900"/>
                        <a:t>MADISON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838004"/>
                  </a:ext>
                </a:extLst>
              </a:tr>
              <a:tr h="250327">
                <a:tc>
                  <a:txBody>
                    <a:bodyPr/>
                    <a:lstStyle/>
                    <a:p>
                      <a:r>
                        <a:rPr lang="en-US" sz="900" dirty="0"/>
                        <a:t>OLD HICKORY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807634"/>
                  </a:ext>
                </a:extLst>
              </a:tr>
              <a:tr h="250327">
                <a:tc>
                  <a:txBody>
                    <a:bodyPr/>
                    <a:lstStyle/>
                    <a:p>
                      <a:r>
                        <a:rPr lang="en-US" sz="900" dirty="0"/>
                        <a:t>HERMITAGE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3832766"/>
                  </a:ext>
                </a:extLst>
              </a:tr>
              <a:tr h="250327">
                <a:tc>
                  <a:txBody>
                    <a:bodyPr/>
                    <a:lstStyle/>
                    <a:p>
                      <a:r>
                        <a:rPr lang="en-US" sz="900" dirty="0"/>
                        <a:t>GOODLETTSVILLE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512365"/>
                  </a:ext>
                </a:extLst>
              </a:tr>
              <a:tr h="250327">
                <a:tc>
                  <a:txBody>
                    <a:bodyPr/>
                    <a:lstStyle/>
                    <a:p>
                      <a:r>
                        <a:rPr lang="en-US" sz="900" dirty="0"/>
                        <a:t>WHITES CREEK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92761"/>
                  </a:ext>
                </a:extLst>
              </a:tr>
              <a:tr h="250327">
                <a:tc>
                  <a:txBody>
                    <a:bodyPr/>
                    <a:lstStyle/>
                    <a:p>
                      <a:r>
                        <a:rPr lang="en-US" sz="900" dirty="0"/>
                        <a:t>JOELTON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45317"/>
                  </a:ext>
                </a:extLst>
              </a:tr>
              <a:tr h="250327">
                <a:tc>
                  <a:txBody>
                    <a:bodyPr/>
                    <a:lstStyle/>
                    <a:p>
                      <a:r>
                        <a:rPr lang="en-US" sz="900" dirty="0"/>
                        <a:t>MOUNT JULIET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01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6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309C1E6-CBBC-CFAD-0634-F2090F7E2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27" y="1538518"/>
            <a:ext cx="5752623" cy="5015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normalizeH="0" baseline="0" dirty="0"/>
              <a:t>Properties ↔ Valuation</a:t>
            </a:r>
            <a:r>
              <a:rPr kumimoji="0" lang="en-US" altLang="en-US" sz="1100" i="0" u="none" strike="noStrike" normalizeH="0" baseline="0" dirty="0"/>
              <a:t>: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/>
              <a:t>One property can have one valuation.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 err="1"/>
              <a:t>properties.property_id</a:t>
            </a:r>
            <a:r>
              <a:rPr kumimoji="0" lang="en-US" altLang="en-US" sz="1100" i="0" u="none" strike="noStrike" normalizeH="0" baseline="0" dirty="0"/>
              <a:t> → </a:t>
            </a:r>
            <a:r>
              <a:rPr kumimoji="0" lang="en-US" altLang="en-US" sz="1100" i="0" u="none" strike="noStrike" normalizeH="0" baseline="0" dirty="0" err="1"/>
              <a:t>valuation.property_id</a:t>
            </a:r>
            <a:r>
              <a:rPr kumimoji="0" lang="en-US" altLang="en-US" sz="1100" i="0" u="none" strike="noStrike" normalizeH="0" baseline="0" dirty="0"/>
              <a:t> (1-to-1 relationship).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normalizeH="0" baseline="0" dirty="0"/>
              <a:t>Properties ↔ Sales</a:t>
            </a:r>
            <a:r>
              <a:rPr kumimoji="0" lang="en-US" altLang="en-US" sz="1100" i="0" u="none" strike="noStrike" normalizeH="0" baseline="0" dirty="0"/>
              <a:t>: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/>
              <a:t>One property can have multiple sales records.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 err="1"/>
              <a:t>properties.property_id</a:t>
            </a:r>
            <a:r>
              <a:rPr kumimoji="0" lang="en-US" altLang="en-US" sz="1100" i="0" u="none" strike="noStrike" normalizeH="0" baseline="0" dirty="0"/>
              <a:t> → </a:t>
            </a:r>
            <a:r>
              <a:rPr kumimoji="0" lang="en-US" altLang="en-US" sz="1100" i="0" u="none" strike="noStrike" normalizeH="0" baseline="0" dirty="0" err="1"/>
              <a:t>sales.property_id</a:t>
            </a:r>
            <a:r>
              <a:rPr kumimoji="0" lang="en-US" altLang="en-US" sz="1100" i="0" u="none" strike="noStrike" normalizeH="0" baseline="0" dirty="0"/>
              <a:t> (1-to-many relationship).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normalizeH="0" baseline="0" dirty="0"/>
              <a:t>Properties ↔ Features</a:t>
            </a:r>
            <a:r>
              <a:rPr kumimoji="0" lang="en-US" altLang="en-US" sz="1100" i="0" u="none" strike="noStrike" normalizeH="0" baseline="0" dirty="0"/>
              <a:t>: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/>
              <a:t>One property can have multiple associated features.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 err="1"/>
              <a:t>properties.property_id</a:t>
            </a:r>
            <a:r>
              <a:rPr kumimoji="0" lang="en-US" altLang="en-US" sz="1100" i="0" u="none" strike="noStrike" normalizeH="0" baseline="0" dirty="0"/>
              <a:t> → </a:t>
            </a:r>
            <a:r>
              <a:rPr kumimoji="0" lang="en-US" altLang="en-US" sz="1100" i="0" u="none" strike="noStrike" normalizeH="0" baseline="0" dirty="0" err="1"/>
              <a:t>features.property_id</a:t>
            </a:r>
            <a:r>
              <a:rPr kumimoji="0" lang="en-US" altLang="en-US" sz="1100" i="0" u="none" strike="noStrike" normalizeH="0" baseline="0" dirty="0"/>
              <a:t> (1-to-many relationship).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normalizeH="0" baseline="0" dirty="0"/>
              <a:t>Properties ↔ Ownership ↔ Owners</a:t>
            </a:r>
            <a:r>
              <a:rPr kumimoji="0" lang="en-US" altLang="en-US" sz="1100" i="0" u="none" strike="noStrike" normalizeH="0" baseline="0" dirty="0"/>
              <a:t>: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/>
              <a:t>One property can have multiple owners (via the ownership table).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 err="1"/>
              <a:t>ownership.property_id</a:t>
            </a:r>
            <a:r>
              <a:rPr kumimoji="0" lang="en-US" altLang="en-US" sz="1100" i="0" u="none" strike="noStrike" normalizeH="0" baseline="0" dirty="0"/>
              <a:t> → </a:t>
            </a:r>
            <a:r>
              <a:rPr kumimoji="0" lang="en-US" altLang="en-US" sz="1100" i="0" u="none" strike="noStrike" normalizeH="0" baseline="0" dirty="0" err="1"/>
              <a:t>properties.property_id</a:t>
            </a:r>
            <a:r>
              <a:rPr kumimoji="0" lang="en-US" altLang="en-US" sz="1100" i="0" u="none" strike="noStrike" normalizeH="0" baseline="0" dirty="0"/>
              <a:t> (1-to-many).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 err="1"/>
              <a:t>ownership.owner_id</a:t>
            </a:r>
            <a:r>
              <a:rPr kumimoji="0" lang="en-US" altLang="en-US" sz="1100" i="0" u="none" strike="noStrike" normalizeH="0" baseline="0" dirty="0"/>
              <a:t> → </a:t>
            </a:r>
            <a:r>
              <a:rPr kumimoji="0" lang="en-US" altLang="en-US" sz="1100" i="0" u="none" strike="noStrike" normalizeH="0" baseline="0" dirty="0" err="1"/>
              <a:t>owners.owner_id</a:t>
            </a:r>
            <a:r>
              <a:rPr kumimoji="0" lang="en-US" altLang="en-US" sz="1100" i="0" u="none" strike="noStrike" normalizeH="0" baseline="0" dirty="0"/>
              <a:t> (many-to-1).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normalizeH="0" baseline="0" dirty="0"/>
              <a:t>Properties ↔ Cities</a:t>
            </a:r>
            <a:r>
              <a:rPr kumimoji="0" lang="en-US" altLang="en-US" sz="1100" i="0" u="none" strike="noStrike" normalizeH="0" baseline="0" dirty="0"/>
              <a:t>: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/>
              <a:t>Each property belongs to one city.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 err="1"/>
              <a:t>properties.city_id</a:t>
            </a:r>
            <a:r>
              <a:rPr kumimoji="0" lang="en-US" altLang="en-US" sz="1100" i="0" u="none" strike="noStrike" normalizeH="0" baseline="0" dirty="0"/>
              <a:t> → </a:t>
            </a:r>
            <a:r>
              <a:rPr kumimoji="0" lang="en-US" altLang="en-US" sz="1100" i="0" u="none" strike="noStrike" normalizeH="0" baseline="0" dirty="0" err="1"/>
              <a:t>cities.city_id</a:t>
            </a:r>
            <a:r>
              <a:rPr kumimoji="0" lang="en-US" altLang="en-US" sz="1100" i="0" u="none" strike="noStrike" normalizeH="0" baseline="0" dirty="0"/>
              <a:t> (many-to-1 relationship).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normalizeH="0" baseline="0" dirty="0"/>
              <a:t>Properties ↔ Land Use Mapping</a:t>
            </a:r>
            <a:r>
              <a:rPr kumimoji="0" lang="en-US" altLang="en-US" sz="1100" i="0" u="none" strike="noStrike" normalizeH="0" baseline="0" dirty="0"/>
              <a:t>: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/>
              <a:t>Each property has one land-use type.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 err="1"/>
              <a:t>properties.land_use_code</a:t>
            </a:r>
            <a:r>
              <a:rPr kumimoji="0" lang="en-US" altLang="en-US" sz="1100" i="0" u="none" strike="noStrike" normalizeH="0" baseline="0" dirty="0"/>
              <a:t> → </a:t>
            </a:r>
            <a:r>
              <a:rPr kumimoji="0" lang="en-US" altLang="en-US" sz="1100" i="0" u="none" strike="noStrike" normalizeH="0" baseline="0" dirty="0" err="1"/>
              <a:t>land_use_mapping.land_use_code</a:t>
            </a:r>
            <a:r>
              <a:rPr kumimoji="0" lang="en-US" altLang="en-US" sz="1100" i="0" u="none" strike="noStrike" normalizeH="0" baseline="0" dirty="0"/>
              <a:t> (many-to-1 relationship).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normalizeH="0" baseline="0" dirty="0"/>
              <a:t>Properties ↔ Acreage Ranges</a:t>
            </a:r>
            <a:r>
              <a:rPr kumimoji="0" lang="en-US" altLang="en-US" sz="1100" i="0" u="none" strike="noStrike" normalizeH="0" baseline="0" dirty="0"/>
              <a:t>: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/>
              <a:t>Each property belongs to one acreage range.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normalizeH="0" baseline="0" dirty="0" err="1"/>
              <a:t>properties.acreage_code</a:t>
            </a:r>
            <a:r>
              <a:rPr kumimoji="0" lang="en-US" altLang="en-US" sz="1100" i="0" u="none" strike="noStrike" normalizeH="0" baseline="0" dirty="0"/>
              <a:t> → </a:t>
            </a:r>
            <a:r>
              <a:rPr kumimoji="0" lang="en-US" altLang="en-US" sz="1100" i="0" u="none" strike="noStrike" normalizeH="0" baseline="0" dirty="0" err="1"/>
              <a:t>acreage_ranges.acreage_code</a:t>
            </a:r>
            <a:r>
              <a:rPr kumimoji="0" lang="en-US" altLang="en-US" sz="1100" i="0" u="none" strike="noStrike" normalizeH="0" baseline="0" dirty="0"/>
              <a:t> (many-to-1 relationship).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i="0" u="none" strike="noStrike" normalizeH="0" baseline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2218D7-7A7C-D8FB-AAA4-61D4C1F93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00" y="484216"/>
            <a:ext cx="5975723" cy="49170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FC3D43-8CE9-E1DD-D832-960633EDBAE2}"/>
              </a:ext>
            </a:extLst>
          </p:cNvPr>
          <p:cNvSpPr txBox="1"/>
          <p:nvPr/>
        </p:nvSpPr>
        <p:spPr>
          <a:xfrm>
            <a:off x="6658551" y="5401273"/>
            <a:ext cx="5025430" cy="120032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normalizeH="0" baseline="0" dirty="0">
                <a:solidFill>
                  <a:schemeClr val="tx1"/>
                </a:solidFill>
                <a:latin typeface="Arial" panose="020B0604020202020204" pitchFamily="34" charset="0"/>
              </a:rPr>
              <a:t>Properties ↔ Predictions (ANN)</a:t>
            </a:r>
            <a:r>
              <a:rPr kumimoji="0" lang="en-US" altLang="en-US" sz="1200" i="0" u="none" strike="noStrike" normalizeH="0" baseline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normalizeH="0" baseline="0" dirty="0">
                <a:solidFill>
                  <a:schemeClr val="tx1"/>
                </a:solidFill>
                <a:latin typeface="Arial" panose="020B0604020202020204" pitchFamily="34" charset="0"/>
              </a:rPr>
              <a:t>One property can have one set of predictions (ANN).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normalizeH="0" baseline="0" dirty="0" err="1">
                <a:solidFill>
                  <a:schemeClr val="tx1"/>
                </a:solidFill>
                <a:latin typeface="Arial Unicode MS"/>
              </a:rPr>
              <a:t>properties.property_id</a:t>
            </a:r>
            <a:r>
              <a:rPr kumimoji="0" lang="en-US" altLang="en-US" sz="1200" i="0" u="none" strike="noStrike" normalizeH="0" baseline="0" dirty="0">
                <a:solidFill>
                  <a:schemeClr val="tx1"/>
                </a:solidFill>
              </a:rPr>
              <a:t> → </a:t>
            </a:r>
            <a:r>
              <a:rPr kumimoji="0" lang="en-US" altLang="en-US" sz="1200" i="0" u="none" strike="noStrike" normalizeH="0" baseline="0" dirty="0" err="1">
                <a:solidFill>
                  <a:schemeClr val="tx1"/>
                </a:solidFill>
                <a:latin typeface="Arial Unicode MS"/>
              </a:rPr>
              <a:t>predictions.property_id</a:t>
            </a:r>
            <a:r>
              <a:rPr kumimoji="0" lang="en-US" altLang="en-US" sz="1200" i="0" u="none" strike="noStrike" normalizeH="0" baseline="0" dirty="0">
                <a:solidFill>
                  <a:schemeClr val="tx1"/>
                </a:solidFill>
              </a:rPr>
              <a:t> (1-to-1 relationship).</a:t>
            </a:r>
            <a:endParaRPr kumimoji="0" lang="en-US" altLang="en-US" sz="1200" i="0" u="none" strike="noStrike" normalizeH="0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normalizeH="0" baseline="0" dirty="0">
                <a:solidFill>
                  <a:schemeClr val="tx1"/>
                </a:solidFill>
                <a:latin typeface="Arial" panose="020B0604020202020204" pitchFamily="34" charset="0"/>
              </a:rPr>
              <a:t>Properties ↔ XGPredictions</a:t>
            </a:r>
            <a:r>
              <a:rPr kumimoji="0" lang="en-US" altLang="en-US" sz="1200" i="0" u="none" strike="noStrike" normalizeH="0" baseline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normalizeH="0" baseline="0" dirty="0">
                <a:solidFill>
                  <a:schemeClr val="tx1"/>
                </a:solidFill>
                <a:latin typeface="Arial" panose="020B0604020202020204" pitchFamily="34" charset="0"/>
              </a:rPr>
              <a:t>One property can have one set of predictions (XGBoost).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normalizeH="0" baseline="0" dirty="0" err="1">
                <a:solidFill>
                  <a:schemeClr val="tx1"/>
                </a:solidFill>
                <a:latin typeface="Arial Unicode MS"/>
              </a:rPr>
              <a:t>properties.property_id</a:t>
            </a:r>
            <a:r>
              <a:rPr kumimoji="0" lang="en-US" altLang="en-US" sz="1200" i="0" u="none" strike="noStrike" normalizeH="0" baseline="0" dirty="0">
                <a:solidFill>
                  <a:schemeClr val="tx1"/>
                </a:solidFill>
              </a:rPr>
              <a:t> → </a:t>
            </a:r>
            <a:r>
              <a:rPr kumimoji="0" lang="en-US" altLang="en-US" sz="1200" i="0" u="none" strike="noStrike" normalizeH="0" baseline="0" dirty="0" err="1">
                <a:solidFill>
                  <a:schemeClr val="tx1"/>
                </a:solidFill>
                <a:latin typeface="Arial Unicode MS"/>
              </a:rPr>
              <a:t>xgpredictions.property_id</a:t>
            </a:r>
            <a:r>
              <a:rPr kumimoji="0" lang="en-US" altLang="en-US" sz="1200" i="0" u="none" strike="noStrike" normalizeH="0" baseline="0" dirty="0">
                <a:solidFill>
                  <a:schemeClr val="tx1"/>
                </a:solidFill>
              </a:rPr>
              <a:t> (1-to-1 relationship).</a:t>
            </a:r>
            <a:endParaRPr kumimoji="0" lang="en-US" altLang="en-US" sz="1200" i="0" u="none" strike="noStrike" normalizeH="0" baseline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98BBDEE0-3F7D-D359-4460-37F9578E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27" y="655830"/>
            <a:ext cx="5683173" cy="7694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Streamlined relationships ensure efficient data retrieval for machine learning predictions.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normalization of data enables flexibility for business analyses like ROI and undervalued properties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F98A6-E686-C171-8B9E-602C17FDDAFB}"/>
              </a:ext>
            </a:extLst>
          </p:cNvPr>
          <p:cNvSpPr txBox="1"/>
          <p:nvPr/>
        </p:nvSpPr>
        <p:spPr>
          <a:xfrm>
            <a:off x="5984450" y="49005"/>
            <a:ext cx="6097978" cy="430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00" dirty="0"/>
              <a:t>This ERD shows how data is structured to link properties, transactions, and predictions, ensuring robust data management for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C411E-1543-8D96-168B-5F0F85B53571}"/>
              </a:ext>
            </a:extLst>
          </p:cNvPr>
          <p:cNvSpPr txBox="1"/>
          <p:nvPr/>
        </p:nvSpPr>
        <p:spPr>
          <a:xfrm>
            <a:off x="109572" y="163798"/>
            <a:ext cx="5683173" cy="38472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Database Structure </a:t>
            </a:r>
            <a:r>
              <a:rPr lang="en-US" sz="1900" dirty="0"/>
              <a:t>and</a:t>
            </a:r>
            <a:r>
              <a:rPr lang="en-US" dirty="0"/>
              <a:t> Relationships for Real Estate</a:t>
            </a:r>
          </a:p>
        </p:txBody>
      </p:sp>
    </p:spTree>
    <p:extLst>
      <p:ext uri="{BB962C8B-B14F-4D97-AF65-F5344CB8AC3E}">
        <p14:creationId xmlns:p14="http://schemas.microsoft.com/office/powerpoint/2010/main" val="2565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AC81DD6-7410-855A-3E1B-DDA481127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1519"/>
            <a:ext cx="5796951" cy="9541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Pre-defined SQL queries for faster and more efficient data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Aggregates data from multiple tables to provide actionable insights.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Views: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41AEB-98FD-D0C3-2EA8-578E21249226}"/>
              </a:ext>
            </a:extLst>
          </p:cNvPr>
          <p:cNvSpPr txBox="1"/>
          <p:nvPr/>
        </p:nvSpPr>
        <p:spPr>
          <a:xfrm>
            <a:off x="5939496" y="47847"/>
            <a:ext cx="6158510" cy="7386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yearlypropertyappreciation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Displays yearly trends in property value growth.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Case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Analyze property appreciation for long-term investments.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B4C2F-7D20-B146-D3A5-1E180A4F0D8C}"/>
              </a:ext>
            </a:extLst>
          </p:cNvPr>
          <p:cNvSpPr txBox="1"/>
          <p:nvPr/>
        </p:nvSpPr>
        <p:spPr>
          <a:xfrm>
            <a:off x="948354" y="177589"/>
            <a:ext cx="4848597" cy="384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Analytical Views for Simplified Insights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17FF9-41A3-4764-BEA9-4B1280E3CE84}"/>
              </a:ext>
            </a:extLst>
          </p:cNvPr>
          <p:cNvSpPr txBox="1"/>
          <p:nvPr/>
        </p:nvSpPr>
        <p:spPr>
          <a:xfrm>
            <a:off x="-13854" y="4232576"/>
            <a:ext cx="5810805" cy="95410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organized_predictions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Summarizes predictions for property sale prices (ANN/XGBoost) along with actual values.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Case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Compare predicted vs. actual performance of models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6EDE46-C956-8627-FD64-BF0BB1A3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2" y="5276249"/>
            <a:ext cx="4355186" cy="1140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1401D-6CCC-8A5A-00B5-DDF92233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2" y="2133235"/>
            <a:ext cx="4695645" cy="2009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FDCE16-5BDE-0104-F63C-4D7364890486}"/>
              </a:ext>
            </a:extLst>
          </p:cNvPr>
          <p:cNvSpPr txBox="1"/>
          <p:nvPr/>
        </p:nvSpPr>
        <p:spPr>
          <a:xfrm>
            <a:off x="-6208" y="1360403"/>
            <a:ext cx="5810805" cy="7386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undervaluedpropertiesview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Highlights properties with valuation-to-sale-price ratios </a:t>
            </a: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Case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Helps identify investment opportunities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CA0C21-8523-8845-029E-CB2CF8386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96871"/>
            <a:ext cx="5320185" cy="27598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17C67C-E5FD-41E5-18EA-6C91EDFE9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470" y="4512612"/>
            <a:ext cx="6094562" cy="2143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DDC4C7-45FC-46A2-61DB-144B89DB7C34}"/>
              </a:ext>
            </a:extLst>
          </p:cNvPr>
          <p:cNvSpPr txBox="1"/>
          <p:nvPr/>
        </p:nvSpPr>
        <p:spPr>
          <a:xfrm>
            <a:off x="5865120" y="3695779"/>
            <a:ext cx="6264859" cy="7386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property_analysis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Provides detailed insights on property attributes such as age, valuation, and sale price.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Use Case:</a:t>
            </a:r>
            <a:r>
              <a:rPr lang="en-US" sz="1400" dirty="0">
                <a:solidFill>
                  <a:schemeClr val="bg1"/>
                </a:solidFill>
              </a:rPr>
              <a:t> Enables pricing strategy evaluations and property trend analysis.</a:t>
            </a:r>
          </a:p>
        </p:txBody>
      </p:sp>
    </p:spTree>
    <p:extLst>
      <p:ext uri="{BB962C8B-B14F-4D97-AF65-F5344CB8AC3E}">
        <p14:creationId xmlns:p14="http://schemas.microsoft.com/office/powerpoint/2010/main" val="386007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73DA28F-05D8-64AE-51BA-F182E45CE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35" y="280473"/>
            <a:ext cx="4796506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Automating Data Retrieval and Processing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C4BB16-439F-D00F-F432-867AE4441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8944"/>
            <a:ext cx="184731" cy="29238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0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1FCEDAF-2069-C142-9D31-2372E8855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814" y="467707"/>
            <a:ext cx="3705492" cy="9387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Benefits: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Reduces the complexity of executing queries manually.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Ensures consistency and accuracy in data retrieval.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Saves time by automating multi-step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17C7-FE1F-4BF6-B691-32C32B0B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7" y="1566398"/>
            <a:ext cx="4947813" cy="256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2D9738-70E8-CEAA-277B-AE148EA0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" y="5326298"/>
            <a:ext cx="4905375" cy="1343025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262B2895-E151-A9B3-F1FC-279CD3871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17" y="765187"/>
            <a:ext cx="7745349" cy="93871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FindPropertiesByOwner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kumimoji="0" lang="en-US" altLang="en-US" sz="11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Purpose: Retrieves all properties owned by a specific individual or entity.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Example Output: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Visualize using the first table (top-left), showing </a:t>
            </a:r>
            <a:r>
              <a:rPr kumimoji="0" lang="en-US" altLang="en-US" sz="11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OwnerName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kumimoji="0" lang="en-US" altLang="en-US" sz="11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PropertyID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and </a:t>
            </a:r>
            <a:r>
              <a:rPr kumimoji="0" lang="en-US" altLang="en-US" sz="11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PropertyAddress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endParaRPr kumimoji="0" lang="en-US" altLang="en-US" sz="11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73FCAB34-ED17-13DC-A8BA-B34AE4521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52" y="1714217"/>
            <a:ext cx="6269384" cy="16004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RankOwnersByEarningsAndProperties</a:t>
            </a: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Purpose: Ranks owners based on property count and earnings.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Example Output: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Use the </a:t>
            </a:r>
            <a:r>
              <a:rPr kumimoji="0" lang="en-US" altLang="en-US" sz="14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OwnerName</a:t>
            </a: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kumimoji="0" lang="en-US" altLang="en-US" sz="14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TotalPropertiesOwned</a:t>
            </a: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and </a:t>
            </a:r>
            <a:r>
              <a:rPr kumimoji="0" lang="en-US" altLang="en-US" sz="14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TotalEarnings</a:t>
            </a: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 (bottom-middle).</a:t>
            </a: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Use Case: Highlights top-performing clients for business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1877D3-68F7-1F5D-DC23-30E182536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72" y="3477026"/>
            <a:ext cx="4929190" cy="2979181"/>
          </a:xfrm>
          <a:prstGeom prst="rect">
            <a:avLst/>
          </a:prstGeom>
        </p:spPr>
      </p:pic>
      <p:sp>
        <p:nvSpPr>
          <p:cNvPr id="28" name="Rectangle 8">
            <a:extLst>
              <a:ext uri="{FF2B5EF4-FFF2-40B4-BE49-F238E27FC236}">
                <a16:creationId xmlns:a16="http://schemas.microsoft.com/office/drawing/2014/main" id="{6FDB0878-9664-69B0-BE1D-30D4F4A7C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4172814"/>
            <a:ext cx="5317953" cy="110799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GetPropertiesByCity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kumimoji="0" lang="en-US" altLang="en-US" sz="11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Purpose: Retrieves all properties in a specific 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Example 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Show the 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City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kumimoji="0" lang="en-US" altLang="en-US" sz="11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PropertyAddress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kumimoji="0" lang="en-US" altLang="en-US" sz="11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LandUse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and </a:t>
            </a:r>
            <a:r>
              <a:rPr kumimoji="0" lang="en-US" altLang="en-US" sz="11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SalePrice</a:t>
            </a: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 (middle-bottom).</a:t>
            </a:r>
            <a:endParaRPr kumimoji="0" lang="en-US" altLang="en-US" sz="11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Use Case: Useful for city-level market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5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4C1F0EF-8DAA-9069-C62B-6298713BE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3" y="624527"/>
            <a:ext cx="6267711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CalculatePotentialROI</a:t>
            </a: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Purpose: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Calculates the potential Return on Investment (ROI) for a property based on its current value, projected increase, and improvement cost.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Inputs: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propertyID</a:t>
            </a: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The unique ID of the property.</a:t>
            </a: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improvementCost</a:t>
            </a: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Cost of improvements made to the property.</a:t>
            </a: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Logic: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Retrieves the current total value of the property from the </a:t>
            </a: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valuation</a:t>
            </a: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table.</a:t>
            </a: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Assumes a 20% projected increase in value.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648D39-F26F-25BD-6D2F-D46B4DF0F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68" y="4093602"/>
            <a:ext cx="6075702" cy="11695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Return Value: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The calculated ROI as a percentage.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Example Use Case: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Evaluate whether improvements to a property will yield a profitable return.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1F8AF-2222-46B4-8C24-9223029B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3" y="3362670"/>
            <a:ext cx="5921132" cy="674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851A1143-CBFB-D4CE-FA73-7E900664E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235" y="337012"/>
            <a:ext cx="5352947" cy="28007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c</a:t>
            </a:r>
            <a:r>
              <a:rPr kumimoji="0" lang="en-US" altLang="en-US" sz="16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alculatePropertyTax</a:t>
            </a:r>
            <a:endParaRPr kumimoji="0" lang="en-US" altLang="en-US" sz="16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Purpose: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Computes the property tax based on its total value and a given tax 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Inputs: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propertyID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The unique ID of the property.</a:t>
            </a:r>
            <a:endParaRPr kumimoji="0" lang="en-US" altLang="en-US" sz="16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taxRate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Tax rate as a percentage.</a:t>
            </a:r>
            <a:endParaRPr kumimoji="0" lang="en-US" altLang="en-US" sz="16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Logic: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Retrieves the total value of the property from the 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/>
              </a:rPr>
              <a:t>valuation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table.</a:t>
            </a:r>
            <a:endParaRPr kumimoji="0" lang="en-US" altLang="en-US" sz="16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726496-E8B7-1B6A-E7D8-F6CA40DA4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84" y="3269000"/>
            <a:ext cx="4644047" cy="75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E90DD80B-78CD-7F66-0213-5657DA920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778" y="4133271"/>
            <a:ext cx="5717354" cy="11695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Return Value: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The calculated tax amount.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Example Use Case: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Automate property tax calculations for financial reports or tax filings.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853819-7B4B-17B4-CA82-EC569AC7C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94" y="5735725"/>
            <a:ext cx="6208448" cy="71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15D241-7794-5968-627E-5888C1B2E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85" y="5606224"/>
            <a:ext cx="4759397" cy="846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1A413C-3885-B8F1-591A-9069DBC0D1C1}"/>
              </a:ext>
            </a:extLst>
          </p:cNvPr>
          <p:cNvSpPr txBox="1"/>
          <p:nvPr/>
        </p:nvSpPr>
        <p:spPr>
          <a:xfrm>
            <a:off x="307818" y="98221"/>
            <a:ext cx="1532857" cy="4154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100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75297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90DB08-6F36-3887-DA93-7EECB9366D74}"/>
              </a:ext>
            </a:extLst>
          </p:cNvPr>
          <p:cNvCxnSpPr/>
          <p:nvPr/>
        </p:nvCxnSpPr>
        <p:spPr>
          <a:xfrm>
            <a:off x="3520521" y="617506"/>
            <a:ext cx="3704123" cy="3290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26A8D8-BD9E-B7BC-46FA-EB32AEAD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1" y="123900"/>
            <a:ext cx="3575092" cy="56115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800" dirty="0"/>
              <a:t>XGBoost Model for Predictive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E5D79-53EF-85B3-DD87-D5D5E32E28F3}"/>
              </a:ext>
            </a:extLst>
          </p:cNvPr>
          <p:cNvSpPr txBox="1"/>
          <p:nvPr/>
        </p:nvSpPr>
        <p:spPr>
          <a:xfrm>
            <a:off x="133227" y="5732026"/>
            <a:ext cx="5752605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Successfully trained on 51,076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Predictions for </a:t>
            </a:r>
            <a:r>
              <a:rPr lang="en-US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63,616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properties stored in MySQL.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4DC068-B8A5-479C-3D21-81C8D812F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335" y="664309"/>
            <a:ext cx="633946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Workflow Steps: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Data Integration: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Combined data from 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 Unicode MS"/>
              </a:rPr>
              <a:t>properties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, 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 Unicode MS"/>
              </a:rPr>
              <a:t>valuation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, 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 Unicode MS"/>
              </a:rPr>
              <a:t>features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, and 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 Unicode MS"/>
              </a:rPr>
              <a:t>sales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 tables using SQL.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Selected relevant features for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Data Preprocessing: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Applied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StandardScaler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 for normalization.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Features selected: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total_value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,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building_value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,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land_value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 Unicode MS"/>
              </a:rPr>
              <a:t>bedrooms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,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full_bath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,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half_bath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 Unicode MS"/>
              </a:rPr>
              <a:t>age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,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valuation_to_sale_price_ratio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,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price_per_sqft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Model Training: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Algorithm: XGBoost Regressor.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Parameters: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n_estimators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: 100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max_depth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: 6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learning_rate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: 0.1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Objective: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reg:squarederror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 (minimizing squared error).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Prediction Integration: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Stored predictions in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xgpredictions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 table using </a:t>
            </a:r>
            <a:r>
              <a:rPr kumimoji="0" lang="en-US" altLang="en-US" sz="1400" b="1" i="0" u="none" strike="noStrike" normalizeH="0" baseline="0" dirty="0" err="1">
                <a:ln/>
                <a:solidFill>
                  <a:schemeClr val="accent4"/>
                </a:solidFill>
                <a:latin typeface="Arial Unicode MS"/>
              </a:rPr>
              <a:t>property_id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 as the primary key.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" panose="020B0604020202020204" pitchFamily="34" charset="0"/>
              </a:rPr>
              <a:t>Ensured up-to-date predictions with SQL 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  <a:latin typeface="Arial Unicode MS"/>
              </a:rPr>
              <a:t>ON DUPLICATE KEY UPDATE</a:t>
            </a:r>
            <a:r>
              <a:rPr kumimoji="0" lang="en-US" altLang="en-US" sz="1400" b="1" i="0" u="none" strike="noStrike" normalizeH="0" baseline="0" dirty="0">
                <a:ln/>
                <a:solidFill>
                  <a:schemeClr val="accent4"/>
                </a:solidFill>
              </a:rPr>
              <a:t>.</a:t>
            </a: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normalizeH="0" baseline="0" dirty="0">
              <a:ln/>
              <a:solidFill>
                <a:schemeClr val="accent4"/>
              </a:solidFill>
              <a:latin typeface="Arial" panose="020B0604020202020204" pitchFamily="34" charset="0"/>
            </a:endParaRPr>
          </a:p>
        </p:txBody>
      </p:sp>
      <p:pic>
        <p:nvPicPr>
          <p:cNvPr id="1031" name="Picture 7" descr="GitHub - jonaac/deep-xgboost-image-classifier">
            <a:extLst>
              <a:ext uri="{FF2B5EF4-FFF2-40B4-BE49-F238E27FC236}">
                <a16:creationId xmlns:a16="http://schemas.microsoft.com/office/drawing/2014/main" id="{F88F69B2-4547-117F-1C9B-AE33253F9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16" y="0"/>
            <a:ext cx="3103906" cy="10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372800-FD96-7B50-7033-3223DEE3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400" y="404475"/>
            <a:ext cx="4413173" cy="5762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9FC562-3473-9C83-1B0A-06417AA4074F}"/>
              </a:ext>
            </a:extLst>
          </p:cNvPr>
          <p:cNvSpPr/>
          <p:nvPr/>
        </p:nvSpPr>
        <p:spPr>
          <a:xfrm>
            <a:off x="7224644" y="3954483"/>
            <a:ext cx="2964384" cy="23802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9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2739</Words>
  <Application>Microsoft Office PowerPoint</Application>
  <PresentationFormat>Widescreen</PresentationFormat>
  <Paragraphs>359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Aharoni</vt:lpstr>
      <vt:lpstr>Aptos</vt:lpstr>
      <vt:lpstr>Aptos Display</vt:lpstr>
      <vt:lpstr>Arial</vt:lpstr>
      <vt:lpstr>Arial Unicode MS</vt:lpstr>
      <vt:lpstr>Bodoni MT</vt:lpstr>
      <vt:lpstr>Office Theme</vt:lpstr>
      <vt:lpstr>Nashville Housing Data Insights and Predictive Analytics  Empowering Business Decisions with Data Science   </vt:lpstr>
      <vt:lpstr>Presentation Overview</vt:lpstr>
      <vt:lpstr>Objectives for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XGBoost Model for Predictive Analytics</vt:lpstr>
      <vt:lpstr>XGBoost Feature Importance and Prediction Explanation</vt:lpstr>
      <vt:lpstr>Artificial Neural Network (ANN) for Predictive Analytics</vt:lpstr>
      <vt:lpstr>Performance Insights: ANN Model Prediction Analysis</vt:lpstr>
      <vt:lpstr>PowerPoint Presentation</vt:lpstr>
      <vt:lpstr>Automated Prediction Pipeline and Database Integration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Jepbar Rejepov</dc:creator>
  <cp:lastModifiedBy>Jepbar Rejepov</cp:lastModifiedBy>
  <cp:revision>8</cp:revision>
  <dcterms:created xsi:type="dcterms:W3CDTF">2024-12-01T23:41:12Z</dcterms:created>
  <dcterms:modified xsi:type="dcterms:W3CDTF">2024-12-04T20:30:27Z</dcterms:modified>
</cp:coreProperties>
</file>